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6858000" cy="9144000" type="screen4x3"/>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288">
          <p15:clr>
            <a:srgbClr val="A4A3A4"/>
          </p15:clr>
        </p15:guide>
        <p15:guide id="2" pos="1207">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 roundtripDataSignature="AMtx7mjd7b/q5cnId2JRQdU1rLIXVDvjo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3108" y="96"/>
      </p:cViewPr>
      <p:guideLst>
        <p:guide orient="horz" pos="3288"/>
        <p:guide pos="120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003425" y="744538"/>
            <a:ext cx="27908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005013" y="744538"/>
            <a:ext cx="27892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2:notes"/>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p2:notes"/>
          <p:cNvSpPr>
            <a:spLocks noGrp="1" noRot="1" noChangeAspect="1"/>
          </p:cNvSpPr>
          <p:nvPr>
            <p:ph type="sldImg" idx="2"/>
          </p:nvPr>
        </p:nvSpPr>
        <p:spPr>
          <a:xfrm>
            <a:off x="2003425" y="744538"/>
            <a:ext cx="27908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
          <p:cNvSpPr txBox="1">
            <a:spLocks noGrp="1"/>
          </p:cNvSpPr>
          <p:nvPr>
            <p:ph type="ctrTitle"/>
          </p:nvPr>
        </p:nvSpPr>
        <p:spPr>
          <a:xfrm>
            <a:off x="514350" y="2840568"/>
            <a:ext cx="5829300" cy="1960033"/>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4"/>
          <p:cNvSpPr txBox="1">
            <a:spLocks noGrp="1"/>
          </p:cNvSpPr>
          <p:nvPr>
            <p:ph type="subTitle" idx="1"/>
          </p:nvPr>
        </p:nvSpPr>
        <p:spPr>
          <a:xfrm>
            <a:off x="1028700" y="5181600"/>
            <a:ext cx="4800600" cy="23368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4" name="Google Shape;14;p4"/>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4"/>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5"/>
          <p:cNvSpPr txBox="1">
            <a:spLocks noGrp="1"/>
          </p:cNvSpPr>
          <p:nvPr>
            <p:ph type="body" idx="1"/>
          </p:nvPr>
        </p:nvSpPr>
        <p:spPr>
          <a:xfrm>
            <a:off x="342900" y="2133601"/>
            <a:ext cx="6172200" cy="6034617"/>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5"/>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5"/>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5"/>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541735" y="5875867"/>
            <a:ext cx="5829300" cy="181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
          <p:cNvSpPr txBox="1">
            <a:spLocks noGrp="1"/>
          </p:cNvSpPr>
          <p:nvPr>
            <p:ph type="body" idx="1"/>
          </p:nvPr>
        </p:nvSpPr>
        <p:spPr>
          <a:xfrm>
            <a:off x="541735" y="3875618"/>
            <a:ext cx="5829300" cy="2000249"/>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26" name="Google Shape;26;p6"/>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6"/>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7"/>
          <p:cNvSpPr txBox="1">
            <a:spLocks noGrp="1"/>
          </p:cNvSpPr>
          <p:nvPr>
            <p:ph type="body" idx="1"/>
          </p:nvPr>
        </p:nvSpPr>
        <p:spPr>
          <a:xfrm>
            <a:off x="257175" y="2844800"/>
            <a:ext cx="2257425" cy="8045451"/>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2" name="Google Shape;32;p7"/>
          <p:cNvSpPr txBox="1">
            <a:spLocks noGrp="1"/>
          </p:cNvSpPr>
          <p:nvPr>
            <p:ph type="body" idx="2"/>
          </p:nvPr>
        </p:nvSpPr>
        <p:spPr>
          <a:xfrm>
            <a:off x="2628900" y="2844800"/>
            <a:ext cx="2257425" cy="8045451"/>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3" name="Google Shape;33;p7"/>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342900" y="2046817"/>
            <a:ext cx="3030141" cy="85301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39" name="Google Shape;39;p8"/>
          <p:cNvSpPr txBox="1">
            <a:spLocks noGrp="1"/>
          </p:cNvSpPr>
          <p:nvPr>
            <p:ph type="body" idx="2"/>
          </p:nvPr>
        </p:nvSpPr>
        <p:spPr>
          <a:xfrm>
            <a:off x="342900" y="2899833"/>
            <a:ext cx="3030141" cy="5268384"/>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0" name="Google Shape;40;p8"/>
          <p:cNvSpPr txBox="1">
            <a:spLocks noGrp="1"/>
          </p:cNvSpPr>
          <p:nvPr>
            <p:ph type="body" idx="3"/>
          </p:nvPr>
        </p:nvSpPr>
        <p:spPr>
          <a:xfrm>
            <a:off x="3483769" y="2046817"/>
            <a:ext cx="3031331" cy="85301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1" name="Google Shape;41;p8"/>
          <p:cNvSpPr txBox="1">
            <a:spLocks noGrp="1"/>
          </p:cNvSpPr>
          <p:nvPr>
            <p:ph type="body" idx="4"/>
          </p:nvPr>
        </p:nvSpPr>
        <p:spPr>
          <a:xfrm>
            <a:off x="3483769" y="2899833"/>
            <a:ext cx="3031331" cy="5268384"/>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2" name="Google Shape;42;p8"/>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8"/>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8"/>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9"/>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9"/>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0"/>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342900" y="364067"/>
            <a:ext cx="2256235" cy="15494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2681287" y="364067"/>
            <a:ext cx="3833813" cy="7804151"/>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1"/>
          <p:cNvSpPr txBox="1">
            <a:spLocks noGrp="1"/>
          </p:cNvSpPr>
          <p:nvPr>
            <p:ph type="body" idx="2"/>
          </p:nvPr>
        </p:nvSpPr>
        <p:spPr>
          <a:xfrm>
            <a:off x="342900" y="1913467"/>
            <a:ext cx="2256235" cy="6254751"/>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1"/>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1344216" y="6400800"/>
            <a:ext cx="4114800" cy="75565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2"/>
          <p:cNvSpPr>
            <a:spLocks noGrp="1"/>
          </p:cNvSpPr>
          <p:nvPr>
            <p:ph type="pic" idx="2"/>
          </p:nvPr>
        </p:nvSpPr>
        <p:spPr>
          <a:xfrm>
            <a:off x="1344216" y="817033"/>
            <a:ext cx="4114800" cy="5486400"/>
          </a:xfrm>
          <a:prstGeom prst="rect">
            <a:avLst/>
          </a:prstGeom>
          <a:noFill/>
          <a:ln>
            <a:noFill/>
          </a:ln>
        </p:spPr>
      </p:sp>
      <p:sp>
        <p:nvSpPr>
          <p:cNvPr id="64" name="Google Shape;64;p12"/>
          <p:cNvSpPr txBox="1">
            <a:spLocks noGrp="1"/>
          </p:cNvSpPr>
          <p:nvPr>
            <p:ph type="body" idx="1"/>
          </p:nvPr>
        </p:nvSpPr>
        <p:spPr>
          <a:xfrm>
            <a:off x="1344216" y="7156451"/>
            <a:ext cx="4114800" cy="10731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2"/>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411692" y="2064810"/>
            <a:ext cx="6034617" cy="6172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892969" y="5110957"/>
            <a:ext cx="10401300" cy="1157288"/>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3264693" y="4010820"/>
            <a:ext cx="10401300" cy="33575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
          <p:cNvSpPr txBox="1">
            <a:spLocks noGrp="1"/>
          </p:cNvSpPr>
          <p:nvPr>
            <p:ph type="body" idx="1"/>
          </p:nvPr>
        </p:nvSpPr>
        <p:spPr>
          <a:xfrm>
            <a:off x="342900" y="2133601"/>
            <a:ext cx="6172200" cy="6034617"/>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title="1297 Staff Sept 2025_005.jpg"/>
          <p:cNvPicPr preferRelativeResize="0"/>
          <p:nvPr/>
        </p:nvPicPr>
        <p:blipFill rotWithShape="1">
          <a:blip r:embed="rId3">
            <a:alphaModFix/>
          </a:blip>
          <a:srcRect b="20552"/>
          <a:stretch/>
        </p:blipFill>
        <p:spPr>
          <a:xfrm>
            <a:off x="3521150" y="4494598"/>
            <a:ext cx="1529749" cy="1822054"/>
          </a:xfrm>
          <a:prstGeom prst="rect">
            <a:avLst/>
          </a:prstGeom>
          <a:noFill/>
          <a:ln>
            <a:noFill/>
          </a:ln>
        </p:spPr>
      </p:pic>
      <p:sp>
        <p:nvSpPr>
          <p:cNvPr id="85" name="Google Shape;85;p1"/>
          <p:cNvSpPr txBox="1"/>
          <p:nvPr/>
        </p:nvSpPr>
        <p:spPr>
          <a:xfrm>
            <a:off x="4299574" y="4071270"/>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Miss Hughes</a:t>
            </a:r>
            <a:endParaRPr sz="1200" b="0"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sp>
        <p:nvSpPr>
          <p:cNvPr id="86" name="Google Shape;86;p1"/>
          <p:cNvSpPr/>
          <p:nvPr/>
        </p:nvSpPr>
        <p:spPr>
          <a:xfrm rot="-5400000">
            <a:off x="-3553584" y="3741809"/>
            <a:ext cx="8909374" cy="1640765"/>
          </a:xfrm>
          <a:prstGeom prst="rect">
            <a:avLst/>
          </a:prstGeom>
          <a:solidFill>
            <a:srgbClr val="002060"/>
          </a:solid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1500"/>
              <a:buFont typeface="Arial"/>
              <a:buNone/>
            </a:pPr>
            <a:r>
              <a:rPr lang="en-GB" sz="11500" b="1" i="0" u="none" strike="noStrike" cap="none" dirty="0">
                <a:solidFill>
                  <a:schemeClr val="lt1"/>
                </a:solidFill>
                <a:latin typeface="Calibri"/>
                <a:ea typeface="Calibri"/>
                <a:cs typeface="Calibri"/>
                <a:sym typeface="Calibri"/>
              </a:rPr>
              <a:t>Safeguarding</a:t>
            </a:r>
            <a:endParaRPr sz="9600" b="1" i="0" u="none" strike="noStrike" cap="none" dirty="0">
              <a:solidFill>
                <a:schemeClr val="lt1"/>
              </a:solidFill>
              <a:latin typeface="Calibri"/>
              <a:ea typeface="Calibri"/>
              <a:cs typeface="Calibri"/>
              <a:sym typeface="Calibri"/>
            </a:endParaRPr>
          </a:p>
        </p:txBody>
      </p:sp>
      <p:sp>
        <p:nvSpPr>
          <p:cNvPr id="87" name="Google Shape;87;p1"/>
          <p:cNvSpPr txBox="1"/>
          <p:nvPr/>
        </p:nvSpPr>
        <p:spPr>
          <a:xfrm>
            <a:off x="1721338" y="228039"/>
            <a:ext cx="3144345" cy="12002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02060"/>
                </a:solidFill>
                <a:latin typeface="Arial"/>
                <a:ea typeface="Arial"/>
                <a:cs typeface="Arial"/>
                <a:sym typeface="Arial"/>
              </a:rPr>
              <a:t>Hayes Primary School is committed to the safety and the well being of our children and staff</a:t>
            </a:r>
            <a:endParaRPr sz="1800" b="1" i="0" u="none" strike="noStrike" cap="none">
              <a:solidFill>
                <a:srgbClr val="002060"/>
              </a:solidFill>
              <a:latin typeface="Arial"/>
              <a:ea typeface="Arial"/>
              <a:cs typeface="Arial"/>
              <a:sym typeface="Arial"/>
            </a:endParaRPr>
          </a:p>
        </p:txBody>
      </p:sp>
      <p:sp>
        <p:nvSpPr>
          <p:cNvPr id="88" name="Google Shape;88;p1"/>
          <p:cNvSpPr/>
          <p:nvPr/>
        </p:nvSpPr>
        <p:spPr>
          <a:xfrm>
            <a:off x="4865684" y="-684584"/>
            <a:ext cx="2100420" cy="2184200"/>
          </a:xfrm>
          <a:prstGeom prst="ellipse">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600"/>
              <a:buFont typeface="Arial"/>
              <a:buNone/>
            </a:pPr>
            <a:br>
              <a:rPr lang="en-GB" sz="2600" b="1" i="0" u="none" strike="noStrike" cap="none">
                <a:solidFill>
                  <a:schemeClr val="lt1"/>
                </a:solidFill>
                <a:latin typeface="Calibri"/>
                <a:ea typeface="Calibri"/>
                <a:cs typeface="Calibri"/>
                <a:sym typeface="Calibri"/>
              </a:rPr>
            </a:br>
            <a:endParaRPr sz="2600" b="1" i="0" u="none" strike="noStrike" cap="none">
              <a:solidFill>
                <a:schemeClr val="lt1"/>
              </a:solidFill>
              <a:latin typeface="Calibri"/>
              <a:ea typeface="Calibri"/>
              <a:cs typeface="Calibri"/>
              <a:sym typeface="Calibri"/>
            </a:endParaRPr>
          </a:p>
        </p:txBody>
      </p:sp>
      <p:sp>
        <p:nvSpPr>
          <p:cNvPr id="89" name="Google Shape;89;p1"/>
          <p:cNvSpPr/>
          <p:nvPr/>
        </p:nvSpPr>
        <p:spPr>
          <a:xfrm>
            <a:off x="107249" y="107505"/>
            <a:ext cx="6642000" cy="8909400"/>
          </a:xfrm>
          <a:prstGeom prst="rect">
            <a:avLst/>
          </a:prstGeom>
          <a:noFill/>
          <a:ln w="111125"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 name="Google Shape;90;p1"/>
          <p:cNvSpPr txBox="1"/>
          <p:nvPr/>
        </p:nvSpPr>
        <p:spPr>
          <a:xfrm>
            <a:off x="4791762" y="142361"/>
            <a:ext cx="2107622" cy="10156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000" b="1" i="0" u="none" strike="noStrike" cap="none">
                <a:solidFill>
                  <a:schemeClr val="lt1"/>
                </a:solidFill>
                <a:latin typeface="Calibri"/>
                <a:ea typeface="Calibri"/>
                <a:cs typeface="Calibri"/>
                <a:sym typeface="Calibri"/>
              </a:rPr>
              <a:t>Creating a Safe and Inclusive Environment</a:t>
            </a:r>
            <a:endParaRPr sz="2000" b="1" i="0" u="none" strike="noStrike" cap="none">
              <a:solidFill>
                <a:schemeClr val="lt1"/>
              </a:solidFill>
              <a:latin typeface="Calibri"/>
              <a:ea typeface="Calibri"/>
              <a:cs typeface="Calibri"/>
              <a:sym typeface="Calibri"/>
            </a:endParaRPr>
          </a:p>
        </p:txBody>
      </p:sp>
      <p:sp>
        <p:nvSpPr>
          <p:cNvPr id="91" name="Google Shape;91;p1"/>
          <p:cNvSpPr/>
          <p:nvPr/>
        </p:nvSpPr>
        <p:spPr>
          <a:xfrm>
            <a:off x="6818752" y="-108518"/>
            <a:ext cx="762991" cy="2245072"/>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1"/>
          <p:cNvSpPr/>
          <p:nvPr/>
        </p:nvSpPr>
        <p:spPr>
          <a:xfrm rot="-5400000">
            <a:off x="5445453" y="-1568399"/>
            <a:ext cx="736229" cy="250385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 name="Google Shape;93;p1"/>
          <p:cNvSpPr txBox="1"/>
          <p:nvPr/>
        </p:nvSpPr>
        <p:spPr>
          <a:xfrm>
            <a:off x="2371988" y="4054047"/>
            <a:ext cx="1571264"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Howell</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Designated</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Lead</a:t>
            </a:r>
            <a:endParaRPr sz="1200" b="0" i="0" u="none" strike="noStrike" cap="none">
              <a:solidFill>
                <a:srgbClr val="002060"/>
              </a:solidFill>
              <a:latin typeface="Arial"/>
              <a:ea typeface="Arial"/>
              <a:cs typeface="Arial"/>
              <a:sym typeface="Arial"/>
            </a:endParaRPr>
          </a:p>
        </p:txBody>
      </p:sp>
      <p:sp>
        <p:nvSpPr>
          <p:cNvPr id="94" name="Google Shape;94;p1"/>
          <p:cNvSpPr txBox="1"/>
          <p:nvPr/>
        </p:nvSpPr>
        <p:spPr>
          <a:xfrm>
            <a:off x="3016264" y="7187798"/>
            <a:ext cx="2292828" cy="89251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002060"/>
                </a:solidFill>
                <a:latin typeface="Arial"/>
                <a:ea typeface="Arial"/>
                <a:cs typeface="Arial"/>
                <a:sym typeface="Arial"/>
              </a:rPr>
              <a:t>  Ms Dalton</a:t>
            </a:r>
            <a:endParaRPr sz="1400" b="0"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2060"/>
                </a:solidFill>
                <a:latin typeface="Arial"/>
                <a:ea typeface="Arial"/>
                <a:cs typeface="Arial"/>
                <a:sym typeface="Arial"/>
              </a:rPr>
              <a:t> Safeguarding Trustee</a:t>
            </a:r>
            <a:endParaRPr sz="1400" b="0"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1" dirty="0">
                <a:solidFill>
                  <a:srgbClr val="002060"/>
                </a:solidFill>
              </a:rPr>
              <a:t> hdalton@springtrust.uk</a:t>
            </a:r>
            <a:endParaRPr sz="1200" b="1"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1" i="0" u="none" strike="noStrike" cap="none" dirty="0">
              <a:solidFill>
                <a:srgbClr val="002060"/>
              </a:solidFill>
              <a:latin typeface="Arial"/>
              <a:ea typeface="Arial"/>
              <a:cs typeface="Arial"/>
              <a:sym typeface="Arial"/>
            </a:endParaRPr>
          </a:p>
        </p:txBody>
      </p:sp>
      <p:pic>
        <p:nvPicPr>
          <p:cNvPr id="95" name="Google Shape;95;p1" descr="\\HayesPrimary.internal\StaffHome$\ndowler\Desktop\HPS Blue Logo (white background).png"/>
          <p:cNvPicPr preferRelativeResize="0"/>
          <p:nvPr/>
        </p:nvPicPr>
        <p:blipFill rotWithShape="1">
          <a:blip r:embed="rId4">
            <a:alphaModFix/>
          </a:blip>
          <a:srcRect/>
          <a:stretch/>
        </p:blipFill>
        <p:spPr>
          <a:xfrm>
            <a:off x="5615366" y="7872176"/>
            <a:ext cx="1211073" cy="1211073"/>
          </a:xfrm>
          <a:prstGeom prst="rect">
            <a:avLst/>
          </a:prstGeom>
          <a:noFill/>
          <a:ln>
            <a:noFill/>
          </a:ln>
        </p:spPr>
      </p:pic>
      <p:sp>
        <p:nvSpPr>
          <p:cNvPr id="96" name="Google Shape;96;p1"/>
          <p:cNvSpPr txBox="1"/>
          <p:nvPr/>
        </p:nvSpPr>
        <p:spPr>
          <a:xfrm>
            <a:off x="336535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Griffin</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pic>
        <p:nvPicPr>
          <p:cNvPr id="97" name="Google Shape;97;p1"/>
          <p:cNvPicPr preferRelativeResize="0"/>
          <p:nvPr/>
        </p:nvPicPr>
        <p:blipFill rotWithShape="1">
          <a:blip r:embed="rId5">
            <a:alphaModFix/>
          </a:blip>
          <a:srcRect/>
          <a:stretch/>
        </p:blipFill>
        <p:spPr>
          <a:xfrm>
            <a:off x="2523744" y="2580766"/>
            <a:ext cx="1103736" cy="1478832"/>
          </a:xfrm>
          <a:prstGeom prst="rect">
            <a:avLst/>
          </a:prstGeom>
          <a:noFill/>
          <a:ln>
            <a:noFill/>
          </a:ln>
        </p:spPr>
      </p:pic>
      <p:pic>
        <p:nvPicPr>
          <p:cNvPr id="98" name="Google Shape;98;p1"/>
          <p:cNvPicPr preferRelativeResize="0"/>
          <p:nvPr/>
        </p:nvPicPr>
        <p:blipFill rotWithShape="1">
          <a:blip r:embed="rId6">
            <a:alphaModFix/>
          </a:blip>
          <a:srcRect/>
          <a:stretch/>
        </p:blipFill>
        <p:spPr>
          <a:xfrm>
            <a:off x="1932792" y="4818960"/>
            <a:ext cx="1164282" cy="1451830"/>
          </a:xfrm>
          <a:prstGeom prst="rect">
            <a:avLst/>
          </a:prstGeom>
          <a:noFill/>
          <a:ln>
            <a:noFill/>
          </a:ln>
        </p:spPr>
      </p:pic>
      <p:sp>
        <p:nvSpPr>
          <p:cNvPr id="99" name="Google Shape;99;p1"/>
          <p:cNvSpPr txBox="1"/>
          <p:nvPr/>
        </p:nvSpPr>
        <p:spPr>
          <a:xfrm>
            <a:off x="169437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Field</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sp>
        <p:nvSpPr>
          <p:cNvPr id="100" name="Google Shape;100;p1"/>
          <p:cNvSpPr txBox="1"/>
          <p:nvPr/>
        </p:nvSpPr>
        <p:spPr>
          <a:xfrm>
            <a:off x="1727146" y="7896025"/>
            <a:ext cx="6246422" cy="109256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Children and Families Hub:</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Bromley</a:t>
            </a:r>
            <a:r>
              <a:rPr lang="en-GB" sz="1000" b="0" i="0" u="none" strike="noStrike" cap="none">
                <a:solidFill>
                  <a:srgbClr val="002060"/>
                </a:solidFill>
                <a:latin typeface="Arial"/>
                <a:ea typeface="Arial"/>
                <a:cs typeface="Arial"/>
                <a:sym typeface="Arial"/>
              </a:rPr>
              <a:t>	- 0208 461 7373/7309 (Out of Hours - 0300 303 8671)</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Croydon </a:t>
            </a:r>
            <a:r>
              <a:rPr lang="en-GB" sz="1000" b="0" i="0" u="none" strike="noStrike" cap="none">
                <a:solidFill>
                  <a:srgbClr val="002060"/>
                </a:solidFill>
                <a:latin typeface="Arial"/>
                <a:ea typeface="Arial"/>
                <a:cs typeface="Arial"/>
                <a:sym typeface="Arial"/>
              </a:rPr>
              <a:t>	- 0208 255 2888 (Out of Hours - 0208 726 6400)</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Lewisham</a:t>
            </a:r>
            <a:r>
              <a:rPr lang="en-GB" sz="1000" b="0" i="0" u="none" strike="noStrike" cap="none">
                <a:solidFill>
                  <a:srgbClr val="002060"/>
                </a:solidFill>
                <a:latin typeface="Arial"/>
                <a:ea typeface="Arial"/>
                <a:cs typeface="Arial"/>
                <a:sym typeface="Arial"/>
              </a:rPr>
              <a:t>	- 0208 314 6660 (Out of Hours - 020 8314 6000)</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30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LADO</a:t>
            </a:r>
            <a:r>
              <a:rPr lang="en-GB" sz="1000" b="0" i="0" u="none" strike="noStrike" cap="none">
                <a:solidFill>
                  <a:srgbClr val="002060"/>
                </a:solidFill>
                <a:latin typeface="Arial"/>
                <a:ea typeface="Arial"/>
                <a:cs typeface="Arial"/>
                <a:sym typeface="Arial"/>
              </a:rPr>
              <a:t> - 0208 461 7775</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30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Prevent Police </a:t>
            </a:r>
            <a:r>
              <a:rPr lang="en-GB" sz="1000" b="0" i="0" u="none" strike="noStrike" cap="none">
                <a:solidFill>
                  <a:srgbClr val="002060"/>
                </a:solidFill>
                <a:latin typeface="Arial"/>
                <a:ea typeface="Arial"/>
                <a:cs typeface="Arial"/>
                <a:sym typeface="Arial"/>
              </a:rPr>
              <a:t>- prevent@bromley.gov.uk</a:t>
            </a:r>
            <a:endParaRPr sz="1400" b="0" i="0" u="none" strike="noStrike" cap="none">
              <a:solidFill>
                <a:srgbClr val="002060"/>
              </a:solidFill>
              <a:latin typeface="Arial"/>
              <a:ea typeface="Arial"/>
              <a:cs typeface="Arial"/>
              <a:sym typeface="Arial"/>
            </a:endParaRPr>
          </a:p>
        </p:txBody>
      </p:sp>
      <p:sp>
        <p:nvSpPr>
          <p:cNvPr id="101" name="Google Shape;101;p1"/>
          <p:cNvSpPr txBox="1"/>
          <p:nvPr/>
        </p:nvSpPr>
        <p:spPr>
          <a:xfrm>
            <a:off x="1718762" y="1497134"/>
            <a:ext cx="4887832"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400" b="1" i="0" u="none" strike="noStrike" cap="none" dirty="0">
                <a:solidFill>
                  <a:srgbClr val="002060"/>
                </a:solidFill>
                <a:latin typeface="Arial"/>
                <a:ea typeface="Arial"/>
                <a:cs typeface="Arial"/>
                <a:sym typeface="Arial"/>
              </a:rPr>
              <a:t>If you have any concerns please contact the designated people with responsibility for safeguarding and child protection in this school. You can contact the team by calling 0208 462 1769 or by emailing </a:t>
            </a:r>
            <a:r>
              <a:rPr lang="en-GB" sz="1400" b="1" i="0" u="none" strike="noStrike" cap="none" dirty="0" err="1">
                <a:solidFill>
                  <a:srgbClr val="002060"/>
                </a:solidFill>
                <a:latin typeface="Arial"/>
                <a:ea typeface="Arial"/>
                <a:cs typeface="Arial"/>
                <a:sym typeface="Arial"/>
              </a:rPr>
              <a:t>dsl@hayes-pri</a:t>
            </a:r>
            <a:r>
              <a:rPr lang="en-GB" sz="1400" b="1" i="0" u="none" strike="noStrike" cap="none" dirty="0">
                <a:solidFill>
                  <a:srgbClr val="002060"/>
                </a:solidFill>
                <a:latin typeface="Arial"/>
                <a:ea typeface="Arial"/>
                <a:cs typeface="Arial"/>
                <a:sym typeface="Arial"/>
              </a:rPr>
              <a:t>. bromley.sch.uk</a:t>
            </a:r>
            <a:endParaRPr sz="1200" b="0" i="0" u="none" strike="noStrike" cap="none" dirty="0">
              <a:solidFill>
                <a:srgbClr val="002060"/>
              </a:solidFill>
              <a:latin typeface="Arial"/>
              <a:ea typeface="Arial"/>
              <a:cs typeface="Arial"/>
              <a:sym typeface="Arial"/>
            </a:endParaRPr>
          </a:p>
        </p:txBody>
      </p:sp>
      <p:sp>
        <p:nvSpPr>
          <p:cNvPr id="102" name="Google Shape;102;p1"/>
          <p:cNvSpPr txBox="1"/>
          <p:nvPr/>
        </p:nvSpPr>
        <p:spPr>
          <a:xfrm>
            <a:off x="497537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rgbClr val="002060"/>
                </a:solidFill>
                <a:latin typeface="Arial"/>
                <a:ea typeface="Arial"/>
                <a:cs typeface="Arial"/>
                <a:sym typeface="Arial"/>
              </a:rPr>
              <a:t>Mrs Larkman</a:t>
            </a:r>
            <a:endParaRPr sz="1400" b="1"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dirty="0">
                <a:solidFill>
                  <a:srgbClr val="002060"/>
                </a:solidFill>
                <a:latin typeface="Arial"/>
                <a:ea typeface="Arial"/>
                <a:cs typeface="Arial"/>
                <a:sym typeface="Arial"/>
              </a:rPr>
              <a:t>Deputy</a:t>
            </a:r>
            <a:br>
              <a:rPr lang="en-GB" sz="1100" b="1" i="0" u="none" strike="noStrike" cap="none" dirty="0">
                <a:solidFill>
                  <a:srgbClr val="002060"/>
                </a:solidFill>
                <a:latin typeface="Arial"/>
                <a:ea typeface="Arial"/>
                <a:cs typeface="Arial"/>
                <a:sym typeface="Arial"/>
              </a:rPr>
            </a:br>
            <a:r>
              <a:rPr lang="en-GB" sz="1100" b="1" i="0" u="none" strike="noStrike" cap="none" dirty="0">
                <a:solidFill>
                  <a:srgbClr val="002060"/>
                </a:solidFill>
                <a:latin typeface="Arial"/>
                <a:ea typeface="Arial"/>
                <a:cs typeface="Arial"/>
                <a:sym typeface="Arial"/>
              </a:rPr>
              <a:t>Safeguarding Officer</a:t>
            </a:r>
            <a:endParaRPr sz="1200" b="0" i="0" u="none" strike="noStrike" cap="none" dirty="0">
              <a:solidFill>
                <a:srgbClr val="002060"/>
              </a:solidFill>
              <a:latin typeface="Arial"/>
              <a:ea typeface="Arial"/>
              <a:cs typeface="Arial"/>
              <a:sym typeface="Arial"/>
            </a:endParaRPr>
          </a:p>
        </p:txBody>
      </p:sp>
      <p:pic>
        <p:nvPicPr>
          <p:cNvPr id="103" name="Google Shape;103;p1"/>
          <p:cNvPicPr preferRelativeResize="0"/>
          <p:nvPr/>
        </p:nvPicPr>
        <p:blipFill rotWithShape="1">
          <a:blip r:embed="rId7">
            <a:alphaModFix/>
          </a:blip>
          <a:srcRect/>
          <a:stretch/>
        </p:blipFill>
        <p:spPr>
          <a:xfrm>
            <a:off x="5170140" y="4832473"/>
            <a:ext cx="1436045" cy="1436045"/>
          </a:xfrm>
          <a:prstGeom prst="rect">
            <a:avLst/>
          </a:prstGeom>
          <a:noFill/>
          <a:ln>
            <a:noFill/>
          </a:ln>
        </p:spPr>
      </p:pic>
      <p:pic>
        <p:nvPicPr>
          <p:cNvPr id="104" name="Google Shape;104;p1"/>
          <p:cNvPicPr preferRelativeResize="0"/>
          <p:nvPr/>
        </p:nvPicPr>
        <p:blipFill rotWithShape="1">
          <a:blip r:embed="rId8">
            <a:alphaModFix/>
          </a:blip>
          <a:srcRect l="10618" t="727" r="10562" b="22216"/>
          <a:stretch/>
        </p:blipFill>
        <p:spPr>
          <a:xfrm>
            <a:off x="4508569" y="2560012"/>
            <a:ext cx="1185628" cy="149027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
          <p:cNvSpPr/>
          <p:nvPr/>
        </p:nvSpPr>
        <p:spPr>
          <a:xfrm rot="-5400000">
            <a:off x="-3668712" y="3806584"/>
            <a:ext cx="8967127" cy="1540456"/>
          </a:xfrm>
          <a:prstGeom prst="rect">
            <a:avLst/>
          </a:prstGeom>
          <a:solidFill>
            <a:srgbClr val="002060"/>
          </a:solidFill>
          <a:ln>
            <a:noFill/>
          </a:ln>
        </p:spPr>
        <p:txBody>
          <a:bodyPr spcFirstLastPara="1" wrap="square" lIns="0" tIns="72000" rIns="72000" bIns="72000" anchor="ctr" anchorCtr="1">
            <a:noAutofit/>
          </a:bodyPr>
          <a:lstStyle/>
          <a:p>
            <a:pPr marL="0" marR="0" lvl="0" indent="0" algn="ctr" rtl="0">
              <a:lnSpc>
                <a:spcPct val="100000"/>
              </a:lnSpc>
              <a:spcBef>
                <a:spcPts val="0"/>
              </a:spcBef>
              <a:spcAft>
                <a:spcPts val="0"/>
              </a:spcAft>
              <a:buClr>
                <a:srgbClr val="000000"/>
              </a:buClr>
              <a:buSzPts val="11500"/>
              <a:buFont typeface="Arial"/>
              <a:buNone/>
            </a:pPr>
            <a:r>
              <a:rPr lang="en-GB" sz="11500" b="1" i="0" u="none" strike="noStrike" cap="none">
                <a:solidFill>
                  <a:schemeClr val="lt1"/>
                </a:solidFill>
                <a:latin typeface="Calibri"/>
                <a:ea typeface="Calibri"/>
                <a:cs typeface="Calibri"/>
                <a:sym typeface="Calibri"/>
              </a:rPr>
              <a:t>Safeguarding</a:t>
            </a:r>
            <a:endParaRPr sz="9600" b="1" i="0" u="none" strike="noStrike" cap="none">
              <a:solidFill>
                <a:schemeClr val="lt1"/>
              </a:solidFill>
              <a:latin typeface="Calibri"/>
              <a:ea typeface="Calibri"/>
              <a:cs typeface="Calibri"/>
              <a:sym typeface="Calibri"/>
            </a:endParaRPr>
          </a:p>
        </p:txBody>
      </p:sp>
      <p:sp>
        <p:nvSpPr>
          <p:cNvPr id="110" name="Google Shape;110;p2"/>
          <p:cNvSpPr/>
          <p:nvPr/>
        </p:nvSpPr>
        <p:spPr>
          <a:xfrm>
            <a:off x="59072" y="45721"/>
            <a:ext cx="6694328" cy="9026687"/>
          </a:xfrm>
          <a:prstGeom prst="rect">
            <a:avLst/>
          </a:prstGeom>
          <a:noFill/>
          <a:ln w="111125"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
          <p:cNvPicPr preferRelativeResize="0"/>
          <p:nvPr/>
        </p:nvPicPr>
        <p:blipFill rotWithShape="1">
          <a:blip r:embed="rId3">
            <a:alphaModFix/>
          </a:blip>
          <a:srcRect l="8050" t="13942" r="20337" b="79106"/>
          <a:stretch/>
        </p:blipFill>
        <p:spPr>
          <a:xfrm>
            <a:off x="1618334" y="8231502"/>
            <a:ext cx="1289166" cy="742796"/>
          </a:xfrm>
          <a:prstGeom prst="rect">
            <a:avLst/>
          </a:prstGeom>
          <a:noFill/>
          <a:ln>
            <a:noFill/>
          </a:ln>
        </p:spPr>
      </p:pic>
      <p:pic>
        <p:nvPicPr>
          <p:cNvPr id="112" name="Google Shape;112;p2"/>
          <p:cNvPicPr preferRelativeResize="0"/>
          <p:nvPr/>
        </p:nvPicPr>
        <p:blipFill rotWithShape="1">
          <a:blip r:embed="rId4">
            <a:alphaModFix/>
          </a:blip>
          <a:srcRect l="8050" t="21866" r="4890" b="71772"/>
          <a:stretch/>
        </p:blipFill>
        <p:spPr>
          <a:xfrm>
            <a:off x="2941862" y="8294569"/>
            <a:ext cx="1567258" cy="679729"/>
          </a:xfrm>
          <a:prstGeom prst="rect">
            <a:avLst/>
          </a:prstGeom>
          <a:noFill/>
          <a:ln>
            <a:noFill/>
          </a:ln>
        </p:spPr>
      </p:pic>
      <p:sp>
        <p:nvSpPr>
          <p:cNvPr id="113" name="Google Shape;113;p2"/>
          <p:cNvSpPr txBox="1"/>
          <p:nvPr/>
        </p:nvSpPr>
        <p:spPr>
          <a:xfrm>
            <a:off x="1700808" y="293900"/>
            <a:ext cx="4924832" cy="80945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Everyone</a:t>
            </a:r>
            <a:r>
              <a:rPr lang="en-GB" sz="1600" b="0" i="0" u="none" strike="noStrike" cap="none">
                <a:solidFill>
                  <a:srgbClr val="002060"/>
                </a:solidFill>
                <a:latin typeface="Calibri"/>
                <a:ea typeface="Calibri"/>
                <a:cs typeface="Calibri"/>
                <a:sym typeface="Calibri"/>
              </a:rPr>
              <a:t> who comes into contact with children and their families has a role to play in safeguarding children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What is Safeguarding?</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protecting children from maltreatment</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preventing impairment of children’s health or development</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ensuring that children are growing up in circumstances consistent with the provision of safe and effective care; and </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taking action to enable all children to have the best outcomes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What is Child Protection?</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Child protection is part of safeguarding</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It is activity undertaken to protect specific children who are suffering or at risk of suffering significant harm</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Where a child is suffering significant harm, or is likely to do so, action should be taken to protect that child</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Action should also be taken to promote the welfare of a child in need of additional support, even if they are not suffering harm or are at immediate risk</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Dos and Don’ts when working at Hayes Primary School</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 </a:t>
            </a:r>
            <a:r>
              <a:rPr lang="en-GB" sz="1600" b="0" i="0" u="none" strike="noStrike" cap="none">
                <a:solidFill>
                  <a:srgbClr val="002060"/>
                </a:solidFill>
                <a:latin typeface="Calibri"/>
                <a:ea typeface="Calibri"/>
                <a:cs typeface="Calibri"/>
                <a:sym typeface="Calibri"/>
              </a:rPr>
              <a:t>make sure you sign in at reception</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make sure we have seen your DBS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Don’t</a:t>
            </a:r>
            <a:r>
              <a:rPr lang="en-GB" sz="1600" b="0" i="0" u="none" strike="noStrike" cap="none">
                <a:solidFill>
                  <a:srgbClr val="002060"/>
                </a:solidFill>
                <a:latin typeface="Calibri"/>
                <a:ea typeface="Calibri"/>
                <a:cs typeface="Calibri"/>
                <a:sym typeface="Calibri"/>
              </a:rPr>
              <a:t> use your mobile phone on school premises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Don’t</a:t>
            </a:r>
            <a:r>
              <a:rPr lang="en-GB" sz="1600" b="0" i="0" u="none" strike="noStrike" cap="none">
                <a:solidFill>
                  <a:srgbClr val="002060"/>
                </a:solidFill>
                <a:latin typeface="Calibri"/>
                <a:ea typeface="Calibri"/>
                <a:cs typeface="Calibri"/>
                <a:sym typeface="Calibri"/>
              </a:rPr>
              <a:t> give a child your personal details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only use school equipment for photographs and videos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read the Safeguarding guidance notes</a:t>
            </a:r>
            <a:endParaRPr sz="1600" b="0" i="0" u="none" strike="noStrike" cap="none">
              <a:solidFill>
                <a:srgbClr val="002060"/>
              </a:solidFill>
              <a:latin typeface="Calibri"/>
              <a:ea typeface="Calibri"/>
              <a:cs typeface="Calibri"/>
              <a:sym typeface="Calibri"/>
            </a:endParaRPr>
          </a:p>
          <a:p>
            <a:pPr marL="180975" marR="0" lvl="0" indent="-79375" algn="l" rtl="0">
              <a:lnSpc>
                <a:spcPct val="100000"/>
              </a:lnSpc>
              <a:spcBef>
                <a:spcPts val="200"/>
              </a:spcBef>
              <a:spcAft>
                <a:spcPts val="0"/>
              </a:spcAft>
              <a:buClr>
                <a:schemeClr val="dk1"/>
              </a:buClr>
              <a:buSzPts val="1600"/>
              <a:buFont typeface="Arial"/>
              <a:buNone/>
            </a:pPr>
            <a:endParaRPr sz="1600" b="0" i="0" u="none" strike="noStrike" cap="none">
              <a:solidFill>
                <a:srgbClr val="002060"/>
              </a:solidFill>
              <a:latin typeface="Calibri"/>
              <a:ea typeface="Calibri"/>
              <a:cs typeface="Calibri"/>
              <a:sym typeface="Calibri"/>
            </a:endParaRPr>
          </a:p>
        </p:txBody>
      </p:sp>
      <p:pic>
        <p:nvPicPr>
          <p:cNvPr id="114" name="Google Shape;114;p2" descr="\\HayesPrimary.internal\StaffHome$\ndowler\Desktop\HPS Blue Logo (white background).png"/>
          <p:cNvPicPr preferRelativeResize="0"/>
          <p:nvPr/>
        </p:nvPicPr>
        <p:blipFill rotWithShape="1">
          <a:blip r:embed="rId5">
            <a:alphaModFix/>
          </a:blip>
          <a:srcRect/>
          <a:stretch/>
        </p:blipFill>
        <p:spPr>
          <a:xfrm>
            <a:off x="5589240" y="7904124"/>
            <a:ext cx="1237199" cy="1237199"/>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376</Words>
  <Application>Microsoft Office PowerPoint</Application>
  <PresentationFormat>On-screen Show (4:3)</PresentationFormat>
  <Paragraphs>43</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 Scrivener</dc:creator>
  <cp:lastModifiedBy>Karen Macovich</cp:lastModifiedBy>
  <cp:revision>3</cp:revision>
  <dcterms:created xsi:type="dcterms:W3CDTF">2016-07-18T08:35:44Z</dcterms:created>
  <dcterms:modified xsi:type="dcterms:W3CDTF">2026-06-29T13:52:53Z</dcterms:modified>
</cp:coreProperties>
</file>